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92" r:id="rId5"/>
    <p:sldId id="275" r:id="rId6"/>
    <p:sldId id="276" r:id="rId7"/>
    <p:sldId id="277" r:id="rId8"/>
    <p:sldId id="298" r:id="rId9"/>
    <p:sldId id="300" r:id="rId10"/>
    <p:sldId id="301" r:id="rId11"/>
    <p:sldId id="302" r:id="rId12"/>
    <p:sldId id="278" r:id="rId13"/>
    <p:sldId id="303" r:id="rId14"/>
    <p:sldId id="305" r:id="rId15"/>
    <p:sldId id="304" r:id="rId16"/>
    <p:sldId id="308" r:id="rId17"/>
    <p:sldId id="307" r:id="rId18"/>
    <p:sldId id="306" r:id="rId19"/>
    <p:sldId id="310" r:id="rId20"/>
    <p:sldId id="309" r:id="rId21"/>
    <p:sldId id="311" r:id="rId22"/>
    <p:sldId id="293" r:id="rId23"/>
    <p:sldId id="295" r:id="rId24"/>
    <p:sldId id="288" r:id="rId25"/>
    <p:sldId id="299" r:id="rId26"/>
    <p:sldId id="28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ED1"/>
    <a:srgbClr val="CCCCCC"/>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9" d="100"/>
          <a:sy n="89" d="100"/>
        </p:scale>
        <p:origin x="618" y="9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5/5/2023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20</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6.xml"/><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728F6460-3E54-1CF6-4D8A-B8697B038AA9}"/>
              </a:ext>
            </a:extLst>
          </p:cNvPr>
          <p:cNvPicPr>
            <a:picLocks noGrp="1" noChangeAspect="1"/>
          </p:cNvPicPr>
          <p:nvPr>
            <p:ph type="pic" sz="quarter" idx="47"/>
          </p:nvPr>
        </p:nvPicPr>
        <p:blipFill rotWithShape="1">
          <a:blip r:embed="rId2"/>
          <a:srcRect l="-284" t="-110" r="1601" b="-110"/>
          <a:stretch/>
        </p:blipFill>
        <p:spPr>
          <a:xfrm>
            <a:off x="6237670" y="1158240"/>
            <a:ext cx="5257793" cy="4737556"/>
          </a:xfrm>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529068" y="1195893"/>
            <a:ext cx="5257793" cy="2057441"/>
          </a:xfrm>
        </p:spPr>
        <p:txBody>
          <a:bodyPr/>
          <a:lstStyle/>
          <a:p>
            <a:pPr>
              <a:lnSpc>
                <a:spcPct val="100000"/>
              </a:lnSpc>
            </a:pPr>
            <a:r>
              <a:rPr lang="en-US" altLang="zh-CN" dirty="0">
                <a:latin typeface="Söhne"/>
              </a:rPr>
              <a:t>Attendance Management </a:t>
            </a:r>
            <a:br>
              <a:rPr lang="en-US" altLang="zh-CN" dirty="0">
                <a:latin typeface="Söhne"/>
              </a:rPr>
            </a:br>
            <a:r>
              <a:rPr lang="en-US" altLang="zh-CN" dirty="0">
                <a:latin typeface="Söhne"/>
              </a:rPr>
              <a:t>System</a:t>
            </a:r>
            <a:endParaRPr lang="en-US" dirty="0">
              <a:latin typeface="Söhne"/>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29068" y="4154154"/>
            <a:ext cx="3876069" cy="1538433"/>
          </a:xfrm>
        </p:spPr>
        <p:txBody>
          <a:bodyPr/>
          <a:lstStyle/>
          <a:p>
            <a:r>
              <a:rPr lang="en-US" sz="1400" b="1" dirty="0">
                <a:latin typeface="Arial" panose="020B0604020202020204" pitchFamily="34" charset="0"/>
                <a:cs typeface="Arial" panose="020B0604020202020204" pitchFamily="34" charset="0"/>
              </a:rPr>
              <a:t>Presented By -  Rini Sachan</a:t>
            </a:r>
          </a:p>
          <a:p>
            <a:r>
              <a:rPr lang="en-US" sz="1400" b="1" dirty="0">
                <a:latin typeface="Arial" panose="020B0604020202020204" pitchFamily="34" charset="0"/>
                <a:cs typeface="Arial" panose="020B0604020202020204" pitchFamily="34" charset="0"/>
              </a:rPr>
              <a:t>                           Saloni </a:t>
            </a:r>
            <a:r>
              <a:rPr lang="en-US" sz="1400" b="1" dirty="0" err="1">
                <a:latin typeface="Arial" panose="020B0604020202020204" pitchFamily="34" charset="0"/>
                <a:cs typeface="Arial" panose="020B0604020202020204" pitchFamily="34" charset="0"/>
              </a:rPr>
              <a:t>Jamgade</a:t>
            </a:r>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                           Sanskar Malviya</a:t>
            </a:r>
          </a:p>
          <a:p>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Saransh</a:t>
            </a:r>
            <a:r>
              <a:rPr lang="en-US" sz="1400" b="1" dirty="0">
                <a:latin typeface="Arial" panose="020B0604020202020204" pitchFamily="34" charset="0"/>
                <a:cs typeface="Arial" panose="020B0604020202020204" pitchFamily="34" charset="0"/>
              </a:rPr>
              <a:t> Pal</a:t>
            </a:r>
          </a:p>
          <a:p>
            <a:r>
              <a:rPr lang="en-US" dirty="0"/>
              <a:t> </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292636-83D9-50DE-A9E3-5AD3E8A622A3}"/>
              </a:ext>
            </a:extLst>
          </p:cNvPr>
          <p:cNvPicPr>
            <a:picLocks noChangeAspect="1"/>
          </p:cNvPicPr>
          <p:nvPr/>
        </p:nvPicPr>
        <p:blipFill>
          <a:blip r:embed="rId2"/>
          <a:stretch>
            <a:fillRect/>
          </a:stretch>
        </p:blipFill>
        <p:spPr>
          <a:xfrm>
            <a:off x="-484093" y="0"/>
            <a:ext cx="13629938" cy="6858000"/>
          </a:xfrm>
          <a:prstGeom prst="rect">
            <a:avLst/>
          </a:prstGeom>
        </p:spPr>
      </p:pic>
      <p:sp>
        <p:nvSpPr>
          <p:cNvPr id="8" name="Title 6">
            <a:extLst>
              <a:ext uri="{FF2B5EF4-FFF2-40B4-BE49-F238E27FC236}">
                <a16:creationId xmlns:a16="http://schemas.microsoft.com/office/drawing/2014/main" id="{E9DA1438-0573-E9ED-E950-3271B354DB36}"/>
              </a:ext>
            </a:extLst>
          </p:cNvPr>
          <p:cNvSpPr>
            <a:spLocks noGrp="1"/>
          </p:cNvSpPr>
          <p:nvPr>
            <p:ph type="title"/>
          </p:nvPr>
        </p:nvSpPr>
        <p:spPr>
          <a:xfrm>
            <a:off x="4392707" y="5896258"/>
            <a:ext cx="7799293" cy="1325563"/>
          </a:xfrm>
        </p:spPr>
        <p:txBody>
          <a:bodyPr/>
          <a:lstStyle/>
          <a:p>
            <a:r>
              <a:rPr lang="en-US" sz="4800" dirty="0">
                <a:solidFill>
                  <a:schemeClr val="bg1">
                    <a:lumMod val="85000"/>
                  </a:schemeClr>
                </a:solidFill>
              </a:rPr>
              <a:t>IMPLEMENTATION &amp; TESTING</a:t>
            </a:r>
          </a:p>
        </p:txBody>
      </p:sp>
    </p:spTree>
    <p:extLst>
      <p:ext uri="{BB962C8B-B14F-4D97-AF65-F5344CB8AC3E}">
        <p14:creationId xmlns:p14="http://schemas.microsoft.com/office/powerpoint/2010/main" val="237320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D23E5D-276E-6666-098B-233B39F541BE}"/>
              </a:ext>
            </a:extLst>
          </p:cNvPr>
          <p:cNvPicPr>
            <a:picLocks noChangeAspect="1"/>
          </p:cNvPicPr>
          <p:nvPr/>
        </p:nvPicPr>
        <p:blipFill>
          <a:blip r:embed="rId2"/>
          <a:stretch>
            <a:fillRect/>
          </a:stretch>
        </p:blipFill>
        <p:spPr>
          <a:xfrm>
            <a:off x="775545" y="51916"/>
            <a:ext cx="10640910" cy="6754168"/>
          </a:xfrm>
          <a:prstGeom prst="rect">
            <a:avLst/>
          </a:prstGeom>
        </p:spPr>
      </p:pic>
      <p:sp>
        <p:nvSpPr>
          <p:cNvPr id="8" name="Rectangle 7">
            <a:extLst>
              <a:ext uri="{FF2B5EF4-FFF2-40B4-BE49-F238E27FC236}">
                <a16:creationId xmlns:a16="http://schemas.microsoft.com/office/drawing/2014/main" id="{5CBCB992-A09E-F657-C665-B6FB627E240A}"/>
              </a:ext>
            </a:extLst>
          </p:cNvPr>
          <p:cNvSpPr/>
          <p:nvPr/>
        </p:nvSpPr>
        <p:spPr>
          <a:xfrm>
            <a:off x="-118334" y="-96819"/>
            <a:ext cx="12564932" cy="71430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0539D4D-6388-4AE1-1CD1-CDCB6277E241}"/>
              </a:ext>
            </a:extLst>
          </p:cNvPr>
          <p:cNvPicPr>
            <a:picLocks noChangeAspect="1"/>
          </p:cNvPicPr>
          <p:nvPr/>
        </p:nvPicPr>
        <p:blipFill>
          <a:blip r:embed="rId2"/>
          <a:stretch>
            <a:fillRect/>
          </a:stretch>
        </p:blipFill>
        <p:spPr>
          <a:xfrm>
            <a:off x="775545" y="51916"/>
            <a:ext cx="10640910" cy="6754168"/>
          </a:xfrm>
          <a:prstGeom prst="rect">
            <a:avLst/>
          </a:prstGeom>
        </p:spPr>
      </p:pic>
      <p:pic>
        <p:nvPicPr>
          <p:cNvPr id="12" name="Picture 11">
            <a:extLst>
              <a:ext uri="{FF2B5EF4-FFF2-40B4-BE49-F238E27FC236}">
                <a16:creationId xmlns:a16="http://schemas.microsoft.com/office/drawing/2014/main" id="{031742BE-583A-062A-62D0-07F6ED7D54F7}"/>
              </a:ext>
            </a:extLst>
          </p:cNvPr>
          <p:cNvPicPr>
            <a:picLocks noChangeAspect="1"/>
          </p:cNvPicPr>
          <p:nvPr/>
        </p:nvPicPr>
        <p:blipFill>
          <a:blip r:embed="rId3"/>
          <a:stretch>
            <a:fillRect/>
          </a:stretch>
        </p:blipFill>
        <p:spPr>
          <a:xfrm>
            <a:off x="6395869" y="2216076"/>
            <a:ext cx="4480112" cy="2986741"/>
          </a:xfrm>
          <a:prstGeom prst="rect">
            <a:avLst/>
          </a:prstGeom>
        </p:spPr>
      </p:pic>
      <p:sp>
        <p:nvSpPr>
          <p:cNvPr id="2" name="Rectangle 1">
            <a:extLst>
              <a:ext uri="{FF2B5EF4-FFF2-40B4-BE49-F238E27FC236}">
                <a16:creationId xmlns:a16="http://schemas.microsoft.com/office/drawing/2014/main" id="{38F8A4EA-F5B1-BC47-2B29-3E4CF23187A2}"/>
              </a:ext>
            </a:extLst>
          </p:cNvPr>
          <p:cNvSpPr/>
          <p:nvPr/>
        </p:nvSpPr>
        <p:spPr>
          <a:xfrm>
            <a:off x="10297856" y="5936538"/>
            <a:ext cx="1089114" cy="835590"/>
          </a:xfrm>
          <a:prstGeom prst="rect">
            <a:avLst/>
          </a:prstGeom>
          <a:solidFill>
            <a:srgbClr val="0B4ED1"/>
          </a:solidFill>
          <a:ln>
            <a:solidFill>
              <a:srgbClr val="0B4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168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0139A0-0377-D63F-DB66-32F27AEEA46D}"/>
              </a:ext>
            </a:extLst>
          </p:cNvPr>
          <p:cNvPicPr>
            <a:picLocks noChangeAspect="1"/>
          </p:cNvPicPr>
          <p:nvPr/>
        </p:nvPicPr>
        <p:blipFill>
          <a:blip r:embed="rId2"/>
          <a:stretch>
            <a:fillRect/>
          </a:stretch>
        </p:blipFill>
        <p:spPr>
          <a:xfrm>
            <a:off x="-359526" y="544579"/>
            <a:ext cx="4242276" cy="6071373"/>
          </a:xfrm>
          <a:prstGeom prst="rect">
            <a:avLst/>
          </a:prstGeom>
        </p:spPr>
      </p:pic>
      <p:pic>
        <p:nvPicPr>
          <p:cNvPr id="9" name="Picture 8">
            <a:extLst>
              <a:ext uri="{FF2B5EF4-FFF2-40B4-BE49-F238E27FC236}">
                <a16:creationId xmlns:a16="http://schemas.microsoft.com/office/drawing/2014/main" id="{F81163D6-655E-FA9D-85F8-A11C5B9796CE}"/>
              </a:ext>
            </a:extLst>
          </p:cNvPr>
          <p:cNvPicPr>
            <a:picLocks noChangeAspect="1"/>
          </p:cNvPicPr>
          <p:nvPr/>
        </p:nvPicPr>
        <p:blipFill>
          <a:blip r:embed="rId3"/>
          <a:stretch>
            <a:fillRect/>
          </a:stretch>
        </p:blipFill>
        <p:spPr>
          <a:xfrm>
            <a:off x="3473960" y="590304"/>
            <a:ext cx="4555590" cy="5768840"/>
          </a:xfrm>
          <a:prstGeom prst="rect">
            <a:avLst/>
          </a:prstGeom>
        </p:spPr>
      </p:pic>
      <p:pic>
        <p:nvPicPr>
          <p:cNvPr id="11" name="Picture 10">
            <a:extLst>
              <a:ext uri="{FF2B5EF4-FFF2-40B4-BE49-F238E27FC236}">
                <a16:creationId xmlns:a16="http://schemas.microsoft.com/office/drawing/2014/main" id="{0783DA0B-36D9-624D-AA0C-CAADE7A3766D}"/>
              </a:ext>
            </a:extLst>
          </p:cNvPr>
          <p:cNvPicPr>
            <a:picLocks noChangeAspect="1"/>
          </p:cNvPicPr>
          <p:nvPr/>
        </p:nvPicPr>
        <p:blipFill>
          <a:blip r:embed="rId4"/>
          <a:stretch>
            <a:fillRect/>
          </a:stretch>
        </p:blipFill>
        <p:spPr>
          <a:xfrm>
            <a:off x="7379492" y="590304"/>
            <a:ext cx="4812508" cy="5723116"/>
          </a:xfrm>
          <a:prstGeom prst="rect">
            <a:avLst/>
          </a:prstGeom>
        </p:spPr>
      </p:pic>
      <p:sp>
        <p:nvSpPr>
          <p:cNvPr id="12" name="TextBox 11">
            <a:extLst>
              <a:ext uri="{FF2B5EF4-FFF2-40B4-BE49-F238E27FC236}">
                <a16:creationId xmlns:a16="http://schemas.microsoft.com/office/drawing/2014/main" id="{2CC3219E-3779-13AD-D788-88D69EF6A651}"/>
              </a:ext>
            </a:extLst>
          </p:cNvPr>
          <p:cNvSpPr txBox="1"/>
          <p:nvPr/>
        </p:nvSpPr>
        <p:spPr>
          <a:xfrm>
            <a:off x="4860325" y="129524"/>
            <a:ext cx="1782860" cy="369332"/>
          </a:xfrm>
          <a:prstGeom prst="rect">
            <a:avLst/>
          </a:prstGeom>
        </p:spPr>
        <p:txBody>
          <a:bodyPr wrap="none" rtlCol="0">
            <a:spAutoFit/>
          </a:bodyPr>
          <a:lstStyle/>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For QR System</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14568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E24F5-9CD4-E989-BA78-397D0CE764CC}"/>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A86CE802-9B98-75FB-9937-FF0EC33A050A}"/>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E0F92177-89D9-F2F9-4A30-E3230105E6C8}"/>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5B307B7-494F-F8E3-36D5-0D0159E5CBEE}"/>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6" name="Rectangle 5">
            <a:extLst>
              <a:ext uri="{FF2B5EF4-FFF2-40B4-BE49-F238E27FC236}">
                <a16:creationId xmlns:a16="http://schemas.microsoft.com/office/drawing/2014/main" id="{03847FEE-E78D-4D8F-1DFE-E36A79863878}"/>
              </a:ext>
            </a:extLst>
          </p:cNvPr>
          <p:cNvSpPr/>
          <p:nvPr/>
        </p:nvSpPr>
        <p:spPr>
          <a:xfrm>
            <a:off x="-118334" y="-96819"/>
            <a:ext cx="12564932" cy="71430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5C9E57-FAD6-CEFB-85C4-94E64C26F4BA}"/>
              </a:ext>
            </a:extLst>
          </p:cNvPr>
          <p:cNvPicPr>
            <a:picLocks noChangeAspect="1"/>
          </p:cNvPicPr>
          <p:nvPr/>
        </p:nvPicPr>
        <p:blipFill>
          <a:blip r:embed="rId2"/>
          <a:stretch>
            <a:fillRect/>
          </a:stretch>
        </p:blipFill>
        <p:spPr>
          <a:xfrm>
            <a:off x="250284" y="0"/>
            <a:ext cx="11691431" cy="6858000"/>
          </a:xfrm>
          <a:prstGeom prst="rect">
            <a:avLst/>
          </a:prstGeom>
        </p:spPr>
      </p:pic>
    </p:spTree>
    <p:extLst>
      <p:ext uri="{BB962C8B-B14F-4D97-AF65-F5344CB8AC3E}">
        <p14:creationId xmlns:p14="http://schemas.microsoft.com/office/powerpoint/2010/main" val="378912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9190-3676-21D3-4DCD-C2597379E23B}"/>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80D83885-3F02-27C3-41E7-6D018ACA0E7F}"/>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9CE2A8B1-F3F3-0C49-4570-3A775772E01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B6FDEAE-54B9-1499-EE63-8E2F1C78F872}"/>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7" name="Picture 6">
            <a:extLst>
              <a:ext uri="{FF2B5EF4-FFF2-40B4-BE49-F238E27FC236}">
                <a16:creationId xmlns:a16="http://schemas.microsoft.com/office/drawing/2014/main" id="{51C938C3-20DA-559F-B995-724227A86EAE}"/>
              </a:ext>
            </a:extLst>
          </p:cNvPr>
          <p:cNvPicPr>
            <a:picLocks noChangeAspect="1"/>
          </p:cNvPicPr>
          <p:nvPr/>
        </p:nvPicPr>
        <p:blipFill>
          <a:blip r:embed="rId2"/>
          <a:stretch>
            <a:fillRect/>
          </a:stretch>
        </p:blipFill>
        <p:spPr>
          <a:xfrm>
            <a:off x="-387275" y="-208096"/>
            <a:ext cx="12785528" cy="7274191"/>
          </a:xfrm>
          <a:prstGeom prst="rect">
            <a:avLst/>
          </a:prstGeom>
        </p:spPr>
      </p:pic>
      <p:pic>
        <p:nvPicPr>
          <p:cNvPr id="9" name="Picture 8">
            <a:extLst>
              <a:ext uri="{FF2B5EF4-FFF2-40B4-BE49-F238E27FC236}">
                <a16:creationId xmlns:a16="http://schemas.microsoft.com/office/drawing/2014/main" id="{C05E7423-D77C-5287-C416-AC9525C73F8B}"/>
              </a:ext>
            </a:extLst>
          </p:cNvPr>
          <p:cNvPicPr>
            <a:picLocks noChangeAspect="1"/>
          </p:cNvPicPr>
          <p:nvPr/>
        </p:nvPicPr>
        <p:blipFill>
          <a:blip r:embed="rId3"/>
          <a:stretch>
            <a:fillRect/>
          </a:stretch>
        </p:blipFill>
        <p:spPr>
          <a:xfrm>
            <a:off x="250284" y="0"/>
            <a:ext cx="11691431" cy="6858000"/>
          </a:xfrm>
          <a:prstGeom prst="rect">
            <a:avLst/>
          </a:prstGeom>
        </p:spPr>
      </p:pic>
    </p:spTree>
    <p:extLst>
      <p:ext uri="{BB962C8B-B14F-4D97-AF65-F5344CB8AC3E}">
        <p14:creationId xmlns:p14="http://schemas.microsoft.com/office/powerpoint/2010/main" val="45147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B9D5-9162-6685-51FF-C0423414E112}"/>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B9DDD297-11AE-FF52-1536-F45A71FCF1B2}"/>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A7B6D259-F751-3DFB-44DB-5C1C082EB054}"/>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55F1D5B-A72C-BD4F-E5F8-AD422B9F9881}"/>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6" name="Rectangle 5">
            <a:extLst>
              <a:ext uri="{FF2B5EF4-FFF2-40B4-BE49-F238E27FC236}">
                <a16:creationId xmlns:a16="http://schemas.microsoft.com/office/drawing/2014/main" id="{477C6353-D5DB-AE11-A74D-C95B76449969}"/>
              </a:ext>
            </a:extLst>
          </p:cNvPr>
          <p:cNvSpPr/>
          <p:nvPr/>
        </p:nvSpPr>
        <p:spPr>
          <a:xfrm>
            <a:off x="-118334" y="-96819"/>
            <a:ext cx="12564932" cy="71430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5DC498-6C25-CAE1-BEDA-2E3D3B029C4F}"/>
              </a:ext>
            </a:extLst>
          </p:cNvPr>
          <p:cNvPicPr>
            <a:picLocks noChangeAspect="1"/>
          </p:cNvPicPr>
          <p:nvPr/>
        </p:nvPicPr>
        <p:blipFill>
          <a:blip r:embed="rId2"/>
          <a:stretch>
            <a:fillRect/>
          </a:stretch>
        </p:blipFill>
        <p:spPr>
          <a:xfrm>
            <a:off x="250284" y="0"/>
            <a:ext cx="11691431" cy="6858000"/>
          </a:xfrm>
          <a:prstGeom prst="rect">
            <a:avLst/>
          </a:prstGeom>
        </p:spPr>
      </p:pic>
      <p:pic>
        <p:nvPicPr>
          <p:cNvPr id="10" name="Picture 9">
            <a:extLst>
              <a:ext uri="{FF2B5EF4-FFF2-40B4-BE49-F238E27FC236}">
                <a16:creationId xmlns:a16="http://schemas.microsoft.com/office/drawing/2014/main" id="{7E3C11F0-828E-A9BD-EE0C-032C59EBE323}"/>
              </a:ext>
            </a:extLst>
          </p:cNvPr>
          <p:cNvPicPr>
            <a:picLocks noChangeAspect="1"/>
          </p:cNvPicPr>
          <p:nvPr/>
        </p:nvPicPr>
        <p:blipFill rotWithShape="1">
          <a:blip r:embed="rId3"/>
          <a:srcRect r="1824"/>
          <a:stretch/>
        </p:blipFill>
        <p:spPr>
          <a:xfrm>
            <a:off x="5021580" y="2768668"/>
            <a:ext cx="5822127" cy="3449251"/>
          </a:xfrm>
          <a:prstGeom prst="rect">
            <a:avLst/>
          </a:prstGeom>
        </p:spPr>
      </p:pic>
    </p:spTree>
    <p:extLst>
      <p:ext uri="{BB962C8B-B14F-4D97-AF65-F5344CB8AC3E}">
        <p14:creationId xmlns:p14="http://schemas.microsoft.com/office/powerpoint/2010/main" val="3227704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B0CA-CB48-2478-B24D-CADB3E83DB8F}"/>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6406ACB3-9D50-AA40-AE36-7D17FF4B811E}"/>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428E2387-F25F-819F-3AAE-20D7635657D7}"/>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0CE7264-1E49-81A1-1A27-638C9C8C38F5}"/>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7" name="Picture 6">
            <a:extLst>
              <a:ext uri="{FF2B5EF4-FFF2-40B4-BE49-F238E27FC236}">
                <a16:creationId xmlns:a16="http://schemas.microsoft.com/office/drawing/2014/main" id="{0DD8DBE8-22E5-0A41-FA57-1830A4D497F2}"/>
              </a:ext>
            </a:extLst>
          </p:cNvPr>
          <p:cNvPicPr>
            <a:picLocks noChangeAspect="1"/>
          </p:cNvPicPr>
          <p:nvPr/>
        </p:nvPicPr>
        <p:blipFill>
          <a:blip r:embed="rId2"/>
          <a:stretch>
            <a:fillRect/>
          </a:stretch>
        </p:blipFill>
        <p:spPr>
          <a:xfrm>
            <a:off x="-1359627" y="-444500"/>
            <a:ext cx="14263909" cy="8115300"/>
          </a:xfrm>
          <a:prstGeom prst="rect">
            <a:avLst/>
          </a:prstGeom>
        </p:spPr>
      </p:pic>
      <p:pic>
        <p:nvPicPr>
          <p:cNvPr id="9" name="Picture 8">
            <a:extLst>
              <a:ext uri="{FF2B5EF4-FFF2-40B4-BE49-F238E27FC236}">
                <a16:creationId xmlns:a16="http://schemas.microsoft.com/office/drawing/2014/main" id="{5893B8DE-75E3-4A1D-09C1-5250EB62DF7A}"/>
              </a:ext>
            </a:extLst>
          </p:cNvPr>
          <p:cNvPicPr>
            <a:picLocks noChangeAspect="1"/>
          </p:cNvPicPr>
          <p:nvPr/>
        </p:nvPicPr>
        <p:blipFill>
          <a:blip r:embed="rId3"/>
          <a:stretch>
            <a:fillRect/>
          </a:stretch>
        </p:blipFill>
        <p:spPr>
          <a:xfrm>
            <a:off x="250284" y="0"/>
            <a:ext cx="11691431" cy="6858000"/>
          </a:xfrm>
          <a:prstGeom prst="rect">
            <a:avLst/>
          </a:prstGeom>
        </p:spPr>
      </p:pic>
    </p:spTree>
    <p:extLst>
      <p:ext uri="{BB962C8B-B14F-4D97-AF65-F5344CB8AC3E}">
        <p14:creationId xmlns:p14="http://schemas.microsoft.com/office/powerpoint/2010/main" val="4072430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F0EE-D955-2BE8-1755-BBF5CAEF248C}"/>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5BFF613C-8E05-6613-0248-85F29F6CCB5E}"/>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D81B6A3B-55CE-AD53-A18F-3FA96BDADE8A}"/>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E60AAA1-95AF-1F38-9EB3-A5633C7BBE2C}"/>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pic>
        <p:nvPicPr>
          <p:cNvPr id="7" name="Picture 6">
            <a:extLst>
              <a:ext uri="{FF2B5EF4-FFF2-40B4-BE49-F238E27FC236}">
                <a16:creationId xmlns:a16="http://schemas.microsoft.com/office/drawing/2014/main" id="{0C27CC1D-E48B-122C-9E23-40CA2033622D}"/>
              </a:ext>
            </a:extLst>
          </p:cNvPr>
          <p:cNvPicPr>
            <a:picLocks noChangeAspect="1"/>
          </p:cNvPicPr>
          <p:nvPr/>
        </p:nvPicPr>
        <p:blipFill>
          <a:blip r:embed="rId2"/>
          <a:stretch>
            <a:fillRect/>
          </a:stretch>
        </p:blipFill>
        <p:spPr>
          <a:xfrm>
            <a:off x="-228601" y="-169314"/>
            <a:ext cx="13021271" cy="7408314"/>
          </a:xfrm>
          <a:prstGeom prst="rect">
            <a:avLst/>
          </a:prstGeom>
        </p:spPr>
      </p:pic>
      <p:pic>
        <p:nvPicPr>
          <p:cNvPr id="9" name="Picture 8">
            <a:extLst>
              <a:ext uri="{FF2B5EF4-FFF2-40B4-BE49-F238E27FC236}">
                <a16:creationId xmlns:a16="http://schemas.microsoft.com/office/drawing/2014/main" id="{5A67A9DA-73DA-2DED-676F-8B1DE40D16C4}"/>
              </a:ext>
            </a:extLst>
          </p:cNvPr>
          <p:cNvPicPr>
            <a:picLocks noChangeAspect="1"/>
          </p:cNvPicPr>
          <p:nvPr/>
        </p:nvPicPr>
        <p:blipFill>
          <a:blip r:embed="rId3"/>
          <a:stretch>
            <a:fillRect/>
          </a:stretch>
        </p:blipFill>
        <p:spPr>
          <a:xfrm>
            <a:off x="250284" y="0"/>
            <a:ext cx="11691431" cy="6858000"/>
          </a:xfrm>
          <a:prstGeom prst="rect">
            <a:avLst/>
          </a:prstGeom>
        </p:spPr>
      </p:pic>
      <p:sp>
        <p:nvSpPr>
          <p:cNvPr id="10" name="Oval 9">
            <a:extLst>
              <a:ext uri="{FF2B5EF4-FFF2-40B4-BE49-F238E27FC236}">
                <a16:creationId xmlns:a16="http://schemas.microsoft.com/office/drawing/2014/main" id="{1594DCC2-D3AD-D86B-6E50-630F6592656A}"/>
              </a:ext>
            </a:extLst>
          </p:cNvPr>
          <p:cNvSpPr/>
          <p:nvPr/>
        </p:nvSpPr>
        <p:spPr>
          <a:xfrm>
            <a:off x="9037010" y="3835400"/>
            <a:ext cx="2658470" cy="749300"/>
          </a:xfrm>
          <a:prstGeom prst="ellipse">
            <a:avLst/>
          </a:prstGeom>
          <a:noFill/>
          <a:ln w="76200">
            <a:solidFill>
              <a:srgbClr val="C0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055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8B9BF-3C5F-5FAB-08B9-76376E38E831}"/>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CE178905-983C-E164-4227-50E5E004A411}"/>
              </a:ext>
            </a:extLst>
          </p:cNvPr>
          <p:cNvSpPr>
            <a:spLocks noGrp="1"/>
          </p:cNvSpPr>
          <p:nvPr>
            <p:ph type="chart" sz="quarter" idx="27"/>
          </p:nvPr>
        </p:nvSpPr>
        <p:spPr/>
      </p:sp>
      <p:sp>
        <p:nvSpPr>
          <p:cNvPr id="4" name="Footer Placeholder 3">
            <a:extLst>
              <a:ext uri="{FF2B5EF4-FFF2-40B4-BE49-F238E27FC236}">
                <a16:creationId xmlns:a16="http://schemas.microsoft.com/office/drawing/2014/main" id="{BFA59F09-9262-AE25-AA28-9D71445CF32B}"/>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B4EAFE0-5CE5-AE20-1FAF-A121991725EC}"/>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pic>
        <p:nvPicPr>
          <p:cNvPr id="7" name="Picture 6">
            <a:extLst>
              <a:ext uri="{FF2B5EF4-FFF2-40B4-BE49-F238E27FC236}">
                <a16:creationId xmlns:a16="http://schemas.microsoft.com/office/drawing/2014/main" id="{4FB9CB06-E0C8-CC2C-8F32-543E452A02BD}"/>
              </a:ext>
            </a:extLst>
          </p:cNvPr>
          <p:cNvPicPr>
            <a:picLocks noChangeAspect="1"/>
          </p:cNvPicPr>
          <p:nvPr/>
        </p:nvPicPr>
        <p:blipFill>
          <a:blip r:embed="rId2"/>
          <a:stretch>
            <a:fillRect/>
          </a:stretch>
        </p:blipFill>
        <p:spPr>
          <a:xfrm>
            <a:off x="-756927" y="-304800"/>
            <a:ext cx="13705854" cy="7797800"/>
          </a:xfrm>
          <a:prstGeom prst="rect">
            <a:avLst/>
          </a:prstGeom>
        </p:spPr>
      </p:pic>
      <p:pic>
        <p:nvPicPr>
          <p:cNvPr id="9" name="Picture 8">
            <a:extLst>
              <a:ext uri="{FF2B5EF4-FFF2-40B4-BE49-F238E27FC236}">
                <a16:creationId xmlns:a16="http://schemas.microsoft.com/office/drawing/2014/main" id="{6AAA20A9-EB4D-1719-A487-22210EB4C464}"/>
              </a:ext>
            </a:extLst>
          </p:cNvPr>
          <p:cNvPicPr>
            <a:picLocks noChangeAspect="1"/>
          </p:cNvPicPr>
          <p:nvPr/>
        </p:nvPicPr>
        <p:blipFill>
          <a:blip r:embed="rId3"/>
          <a:stretch>
            <a:fillRect/>
          </a:stretch>
        </p:blipFill>
        <p:spPr>
          <a:xfrm>
            <a:off x="250284" y="0"/>
            <a:ext cx="11691431" cy="6858000"/>
          </a:xfrm>
          <a:prstGeom prst="rect">
            <a:avLst/>
          </a:prstGeom>
        </p:spPr>
      </p:pic>
    </p:spTree>
    <p:extLst>
      <p:ext uri="{BB962C8B-B14F-4D97-AF65-F5344CB8AC3E}">
        <p14:creationId xmlns:p14="http://schemas.microsoft.com/office/powerpoint/2010/main" val="1616153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550705" y="884381"/>
            <a:ext cx="6599429" cy="1325563"/>
          </a:xfrm>
        </p:spPr>
        <p:txBody>
          <a:bodyPr/>
          <a:lstStyle/>
          <a:p>
            <a:r>
              <a:rPr lang="en-US" dirty="0"/>
              <a:t>Applications</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3" y="2623789"/>
            <a:ext cx="2653545" cy="587964"/>
          </a:xfrm>
        </p:spPr>
        <p:txBody>
          <a:bodyPr/>
          <a:lstStyle/>
          <a:p>
            <a:r>
              <a:rPr lang="en-US" dirty="0"/>
              <a:t>Schools and universities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550703" y="3284166"/>
            <a:ext cx="2653545" cy="1727103"/>
          </a:xfrm>
        </p:spPr>
        <p:txBody>
          <a:bodyPr/>
          <a:lstStyle/>
          <a:p>
            <a:r>
              <a:rPr lang="en-US" dirty="0"/>
              <a:t>Our Attendance management system app can be used to track student attendance, monitor tardiness, and generate reports for teachers, parents, and administrators.</a:t>
            </a:r>
          </a:p>
          <a:p>
            <a:pPr algn="ctr"/>
            <a:endParaRPr lang="en-US" dirty="0"/>
          </a:p>
          <a:p>
            <a:r>
              <a:rPr lang="en-US" dirty="0"/>
              <a:t> This can help identify patterns of absenteeism or lateness and allow for early intervention.</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2623789"/>
            <a:ext cx="3012438" cy="587964"/>
          </a:xfrm>
        </p:spPr>
        <p:txBody>
          <a:bodyPr/>
          <a:lstStyle/>
          <a:p>
            <a:r>
              <a:rPr lang="en-US" dirty="0"/>
              <a:t>Healthcare</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811506" y="3284166"/>
            <a:ext cx="2653545" cy="1727103"/>
          </a:xfrm>
        </p:spPr>
        <p:txBody>
          <a:bodyPr/>
          <a:lstStyle/>
          <a:p>
            <a:r>
              <a:rPr lang="en-US" dirty="0"/>
              <a:t>Attendance management system apps can be used in healthcare settings to track patient appointments, manage patient schedules, and generate reports for healthcare providers. </a:t>
            </a:r>
          </a:p>
          <a:p>
            <a:endParaRPr lang="en-US" dirty="0"/>
          </a:p>
          <a:p>
            <a:r>
              <a:rPr lang="en-US" dirty="0"/>
              <a:t>This can help improve patient outcomes by reducing wait times and improving the efficiency of healthcare delivery.</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19</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484632" y="3933919"/>
            <a:ext cx="4253399" cy="1740114"/>
          </a:xfrm>
        </p:spPr>
        <p:txBody>
          <a:bodyPr/>
          <a:lstStyle/>
          <a:p>
            <a:r>
              <a:rPr lang="en-US" altLang="zh-CN" sz="4000" dirty="0"/>
              <a:t>Contents</a:t>
            </a:r>
            <a:endParaRPr lang="en-US" sz="4000"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Problem Domain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239149" y="2826795"/>
            <a:ext cx="1914694" cy="1089194"/>
          </a:xfrm>
        </p:spPr>
        <p:txBody>
          <a:bodyPr/>
          <a:lstStyle/>
          <a:p>
            <a:r>
              <a:rPr lang="en-US" dirty="0"/>
              <a:t>Flow Chart</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7327873" y="2826795"/>
            <a:ext cx="1913128" cy="1107124"/>
          </a:xfrm>
        </p:spPr>
        <p:txBody>
          <a:bodyPr/>
          <a:lstStyle/>
          <a:p>
            <a:r>
              <a:rPr lang="en-US" dirty="0"/>
              <a:t>ER Diagram &amp; Detail Design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6274027" y="4540465"/>
            <a:ext cx="1913128" cy="1075689"/>
          </a:xfrm>
        </p:spPr>
        <p:txBody>
          <a:bodyPr/>
          <a:lstStyle/>
          <a:p>
            <a:r>
              <a:rPr lang="en-US" dirty="0"/>
              <a:t>Application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4632" y="6035357"/>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3" name="Footer Placeholder 7">
            <a:extLst>
              <a:ext uri="{FF2B5EF4-FFF2-40B4-BE49-F238E27FC236}">
                <a16:creationId xmlns:a16="http://schemas.microsoft.com/office/drawing/2014/main" id="{E9CC846C-9BC8-3CE0-3333-1217CC1996D9}"/>
              </a:ext>
            </a:extLst>
          </p:cNvPr>
          <p:cNvSpPr txBox="1">
            <a:spLocks/>
          </p:cNvSpPr>
          <p:nvPr/>
        </p:nvSpPr>
        <p:spPr>
          <a:xfrm>
            <a:off x="10600505" y="1421041"/>
            <a:ext cx="1645920" cy="365125"/>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Physical Study</a:t>
            </a:r>
          </a:p>
        </p:txBody>
      </p:sp>
      <p:sp>
        <p:nvSpPr>
          <p:cNvPr id="4" name="Footer Placeholder 7">
            <a:extLst>
              <a:ext uri="{FF2B5EF4-FFF2-40B4-BE49-F238E27FC236}">
                <a16:creationId xmlns:a16="http://schemas.microsoft.com/office/drawing/2014/main" id="{B8C508A9-E531-6FD1-B448-3F58908D229F}"/>
              </a:ext>
            </a:extLst>
          </p:cNvPr>
          <p:cNvSpPr txBox="1">
            <a:spLocks/>
          </p:cNvSpPr>
          <p:nvPr/>
        </p:nvSpPr>
        <p:spPr>
          <a:xfrm>
            <a:off x="9475605" y="2861261"/>
            <a:ext cx="1718564" cy="1054728"/>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Implementation &amp; testing</a:t>
            </a:r>
          </a:p>
        </p:txBody>
      </p:sp>
      <p:sp>
        <p:nvSpPr>
          <p:cNvPr id="5" name="Text Placeholder 23">
            <a:extLst>
              <a:ext uri="{FF2B5EF4-FFF2-40B4-BE49-F238E27FC236}">
                <a16:creationId xmlns:a16="http://schemas.microsoft.com/office/drawing/2014/main" id="{1A14B2EB-E10E-51EC-BC76-C27544168060}"/>
              </a:ext>
            </a:extLst>
          </p:cNvPr>
          <p:cNvSpPr txBox="1">
            <a:spLocks/>
          </p:cNvSpPr>
          <p:nvPr/>
        </p:nvSpPr>
        <p:spPr>
          <a:xfrm>
            <a:off x="8367234" y="4540464"/>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Future Scope </a:t>
            </a:r>
          </a:p>
        </p:txBody>
      </p:sp>
      <p:sp>
        <p:nvSpPr>
          <p:cNvPr id="6" name="Text Placeholder 23">
            <a:extLst>
              <a:ext uri="{FF2B5EF4-FFF2-40B4-BE49-F238E27FC236}">
                <a16:creationId xmlns:a16="http://schemas.microsoft.com/office/drawing/2014/main" id="{3D32211F-E123-5FC0-8463-4C875E7DBDEA}"/>
              </a:ext>
            </a:extLst>
          </p:cNvPr>
          <p:cNvSpPr txBox="1">
            <a:spLocks/>
          </p:cNvSpPr>
          <p:nvPr/>
        </p:nvSpPr>
        <p:spPr>
          <a:xfrm>
            <a:off x="10466901" y="4541184"/>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Applications</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71606" y="1345173"/>
            <a:ext cx="5162709" cy="420683"/>
          </a:xfrm>
        </p:spPr>
        <p:txBody>
          <a:bodyPr/>
          <a:lstStyle/>
          <a:p>
            <a:r>
              <a:rPr lang="en-US" dirty="0"/>
              <a:t>Businesses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6" y="1685380"/>
            <a:ext cx="5162709" cy="1506166"/>
          </a:xfrm>
        </p:spPr>
        <p:txBody>
          <a:bodyPr/>
          <a:lstStyle/>
          <a:p>
            <a:pPr marL="0" indent="0">
              <a:buNone/>
            </a:pPr>
            <a:endParaRPr lang="en-US" dirty="0"/>
          </a:p>
          <a:p>
            <a:r>
              <a:rPr lang="en-US" dirty="0"/>
              <a:t>Our Attendance management system app can be used to track employee attendance, vacation days, and sick leave. </a:t>
            </a:r>
          </a:p>
          <a:p>
            <a:endParaRPr lang="en-US" dirty="0"/>
          </a:p>
          <a:p>
            <a:r>
              <a:rPr lang="en-US" dirty="0"/>
              <a:t>This can help managers ensure that staffing levels are appropriate, and it can also help prevent time theft and other types of fraud.</a:t>
            </a:r>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71607" y="4001158"/>
            <a:ext cx="5162709" cy="420683"/>
          </a:xfrm>
        </p:spPr>
        <p:txBody>
          <a:bodyPr/>
          <a:lstStyle/>
          <a:p>
            <a:r>
              <a:rPr lang="en-US" dirty="0"/>
              <a:t>Events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71607" y="4551706"/>
            <a:ext cx="5162709" cy="1177789"/>
          </a:xfrm>
        </p:spPr>
        <p:txBody>
          <a:bodyPr/>
          <a:lstStyle/>
          <a:p>
            <a:r>
              <a:rPr lang="en-US" dirty="0"/>
              <a:t>Our Attendance management system app can be used to track attendance at conferences, seminars, and other events.</a:t>
            </a:r>
          </a:p>
          <a:p>
            <a:endParaRPr lang="en-US" dirty="0"/>
          </a:p>
          <a:p>
            <a:r>
              <a:rPr lang="en-US" dirty="0"/>
              <a:t> This can help organizers plan for future events and improve the attendee experience by identifying areas for improvement.</a:t>
            </a:r>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4966807" y="5178231"/>
            <a:ext cx="5162709" cy="421399"/>
          </a:xfrm>
        </p:spPr>
        <p:txBody>
          <a:bodyPr/>
          <a:lstStyle/>
          <a:p>
            <a:r>
              <a:rPr lang="en-US" sz="800" b="0" dirty="0"/>
              <a:t>.</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flipV="1">
            <a:off x="4090737" y="5729495"/>
            <a:ext cx="4996043" cy="421400"/>
          </a:xfrm>
        </p:spPr>
        <p:txBody>
          <a:bodyPr/>
          <a:lstStyle/>
          <a:p>
            <a:pPr marL="0" indent="0">
              <a:buNone/>
            </a:pPr>
            <a:r>
              <a:rPr lang="en-US" sz="800" dirty="0"/>
              <a: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20</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453551"/>
            <a:ext cx="9823998" cy="1325563"/>
          </a:xfrm>
        </p:spPr>
        <p:txBody>
          <a:bodyPr/>
          <a:lstStyle/>
          <a:p>
            <a:r>
              <a:rPr lang="en-US" dirty="0"/>
              <a:t>Future Scope</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36489" y="1378571"/>
            <a:ext cx="4959822" cy="2007158"/>
          </a:xfrm>
        </p:spPr>
        <p:txBody>
          <a:bodyPr/>
          <a:lstStyle/>
          <a:p>
            <a:pPr marL="285750" indent="-285750">
              <a:buFont typeface="Arial" panose="020B0604020202020204" pitchFamily="34" charset="0"/>
              <a:buChar char="•"/>
            </a:pPr>
            <a:r>
              <a:rPr lang="en-US" dirty="0"/>
              <a:t>Integration with other systems: Our Attendance management system app can be integrated with other systems such as HR management, payroll management, and time tracking. This would allow for more efficient and accurate reporting, reduce manual data entry, and eliminate the need for multiple software solutions.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Mobile access: Attendance management system apps could continue to evolve to offer more mobile-friendly features. This could include push notifications, alerts, and real-time reporting from a mobile device.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Predictive analytics: Attendance management system apps could use predictive analytics to forecast future attendance trends, identify patterns of absenteeism or lateness, and provide insights to improve attendance and productivity.</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a:xfrm>
            <a:off x="517427" y="6679404"/>
            <a:ext cx="4114800" cy="178596"/>
          </a:xfrm>
        </p:spPr>
        <p:txBody>
          <a:bodyPr/>
          <a:lstStyle/>
          <a:p>
            <a:r>
              <a:rPr lang="en-US" dirty="0"/>
              <a:t>.</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21</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294325E-1389-6883-7ED3-E869955AFBAE}"/>
              </a:ext>
            </a:extLst>
          </p:cNvPr>
          <p:cNvPicPr>
            <a:picLocks noGrp="1" noChangeAspect="1"/>
          </p:cNvPicPr>
          <p:nvPr>
            <p:ph type="pic" sz="quarter" idx="48"/>
          </p:nvPr>
        </p:nvPicPr>
        <p:blipFill rotWithShape="1">
          <a:blip r:embed="rId2"/>
          <a:srcRect l="11789" t="1006" r="20597" b="-4994"/>
          <a:stretch/>
        </p:blipFill>
        <p:spPr>
          <a:xfrm>
            <a:off x="6654800" y="576748"/>
            <a:ext cx="5537200" cy="4919811"/>
          </a:xfrm>
        </p:spPr>
      </p:pic>
      <p:sp>
        <p:nvSpPr>
          <p:cNvPr id="3" name="Text Placeholder 2">
            <a:extLst>
              <a:ext uri="{FF2B5EF4-FFF2-40B4-BE49-F238E27FC236}">
                <a16:creationId xmlns:a16="http://schemas.microsoft.com/office/drawing/2014/main" id="{51BF2364-5A6B-08CC-8AF1-E5113FD3D639}"/>
              </a:ext>
            </a:extLst>
          </p:cNvPr>
          <p:cNvSpPr>
            <a:spLocks noGrp="1"/>
          </p:cNvSpPr>
          <p:nvPr>
            <p:ph type="body" sz="quarter" idx="28"/>
          </p:nvPr>
        </p:nvSpPr>
        <p:spPr>
          <a:xfrm>
            <a:off x="484632" y="1421842"/>
            <a:ext cx="4959822" cy="2007158"/>
          </a:xfrm>
        </p:spPr>
        <p:txBody>
          <a:bodyPr/>
          <a:lstStyle/>
          <a:p>
            <a:pPr marL="285750" indent="-285750">
              <a:buFont typeface="Arial" panose="020B0604020202020204" pitchFamily="34" charset="0"/>
              <a:buChar char="•"/>
            </a:pPr>
            <a:r>
              <a:rPr lang="en-US" dirty="0"/>
              <a:t>Finally, in the student attendance management system, the outcome of all the hard work done for the attendance management system is here. It is software that helps the user to work with the attendance. This software reduces the amount of manual data entry and gives greater efficiency.</a:t>
            </a:r>
          </a:p>
          <a:p>
            <a:pPr marL="285750" indent="-285750">
              <a:buFont typeface="Arial" panose="020B0604020202020204" pitchFamily="34" charset="0"/>
              <a:buChar char="•"/>
            </a:pPr>
            <a:r>
              <a:rPr lang="en-US" dirty="0"/>
              <a:t>The User Interface of it is very friendly and can be easily used by anyone. It also decreases the amount of time taken to write details and other modules. This Attendance Management System is a solution to all the problems related to the attendance, message, etc.</a:t>
            </a:r>
          </a:p>
          <a:p>
            <a:pPr marL="285750" indent="-285750">
              <a:buFont typeface="Arial" panose="020B0604020202020204" pitchFamily="34" charset="0"/>
              <a:buChar char="•"/>
            </a:pPr>
            <a:r>
              <a:rPr lang="en-US" dirty="0"/>
              <a:t>In the end, we can say that this software is performing all the tasks accurately and is doing the work for which it is made and this system can be implemented in N number of colleges, schools, healthcare and other places.</a:t>
            </a:r>
            <a:endParaRPr lang="en-IN" dirty="0"/>
          </a:p>
        </p:txBody>
      </p:sp>
      <p:sp>
        <p:nvSpPr>
          <p:cNvPr id="4" name="Title 3">
            <a:extLst>
              <a:ext uri="{FF2B5EF4-FFF2-40B4-BE49-F238E27FC236}">
                <a16:creationId xmlns:a16="http://schemas.microsoft.com/office/drawing/2014/main" id="{1E79D972-D2A3-7629-F8D1-655BB31141D7}"/>
              </a:ext>
            </a:extLst>
          </p:cNvPr>
          <p:cNvSpPr>
            <a:spLocks noGrp="1"/>
          </p:cNvSpPr>
          <p:nvPr>
            <p:ph type="title"/>
          </p:nvPr>
        </p:nvSpPr>
        <p:spPr>
          <a:xfrm>
            <a:off x="484632" y="336550"/>
            <a:ext cx="5695114" cy="603586"/>
          </a:xfrm>
        </p:spPr>
        <p:txBody>
          <a:bodyPr/>
          <a:lstStyle/>
          <a:p>
            <a:r>
              <a:rPr lang="en-US" sz="4000" dirty="0"/>
              <a:t>Conclusion</a:t>
            </a:r>
            <a:endParaRPr lang="en-IN" sz="4000" dirty="0"/>
          </a:p>
        </p:txBody>
      </p:sp>
      <p:sp>
        <p:nvSpPr>
          <p:cNvPr id="5" name="Footer Placeholder 4">
            <a:extLst>
              <a:ext uri="{FF2B5EF4-FFF2-40B4-BE49-F238E27FC236}">
                <a16:creationId xmlns:a16="http://schemas.microsoft.com/office/drawing/2014/main" id="{C75AEB0E-EDD9-D52C-C9AA-F04E1E5256E0}"/>
              </a:ext>
            </a:extLst>
          </p:cNvPr>
          <p:cNvSpPr>
            <a:spLocks noGrp="1"/>
          </p:cNvSpPr>
          <p:nvPr>
            <p:ph type="ftr" sz="quarter" idx="49"/>
          </p:nvPr>
        </p:nvSpPr>
        <p:spPr/>
        <p:txBody>
          <a:bodyPr/>
          <a:lstStyle/>
          <a:p>
            <a:r>
              <a:rPr lang="en-US" dirty="0">
                <a:solidFill>
                  <a:schemeClr val="bg1">
                    <a:lumMod val="85000"/>
                  </a:schemeClr>
                </a:solidFill>
              </a:rPr>
              <a:t>.</a:t>
            </a:r>
          </a:p>
        </p:txBody>
      </p:sp>
      <p:sp>
        <p:nvSpPr>
          <p:cNvPr id="6" name="Slide Number Placeholder 5">
            <a:extLst>
              <a:ext uri="{FF2B5EF4-FFF2-40B4-BE49-F238E27FC236}">
                <a16:creationId xmlns:a16="http://schemas.microsoft.com/office/drawing/2014/main" id="{F46DA4B4-92F2-2F4C-3C9C-174936F6F490}"/>
              </a:ext>
            </a:extLst>
          </p:cNvPr>
          <p:cNvSpPr>
            <a:spLocks noGrp="1"/>
          </p:cNvSpPr>
          <p:nvPr>
            <p:ph type="sldNum" sz="quarter" idx="50"/>
          </p:nvPr>
        </p:nvSpPr>
        <p:spPr/>
        <p:txBody>
          <a:bodyPr/>
          <a:lstStyle/>
          <a:p>
            <a:fld id="{47FEACEE-25B4-4A2D-B147-27296E36371D}" type="slidenum">
              <a:rPr lang="en-US" altLang="zh-CN" smtClean="0"/>
              <a:pPr/>
              <a:t>22</a:t>
            </a:fld>
            <a:endParaRPr lang="en-US" altLang="zh-CN" dirty="0"/>
          </a:p>
        </p:txBody>
      </p:sp>
    </p:spTree>
    <p:extLst>
      <p:ext uri="{BB962C8B-B14F-4D97-AF65-F5344CB8AC3E}">
        <p14:creationId xmlns:p14="http://schemas.microsoft.com/office/powerpoint/2010/main" val="31845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9357360" y="5979431"/>
            <a:ext cx="3034145" cy="734910"/>
          </a:xfrm>
        </p:spPr>
        <p:txBody>
          <a:bodyPr/>
          <a:lstStyle/>
          <a:p>
            <a:r>
              <a:rPr lang="en-US" dirty="0">
                <a:solidFill>
                  <a:schemeClr val="bg1">
                    <a:lumMod val="95000"/>
                  </a:schemeClr>
                </a:solidFill>
              </a:rPr>
              <a:t>.</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DD04F4C3-D09C-9DB3-75AD-699C0F7AAA79}"/>
              </a:ext>
            </a:extLst>
          </p:cNvPr>
          <p:cNvPicPr>
            <a:picLocks noGrp="1" noChangeAspect="1"/>
          </p:cNvPicPr>
          <p:nvPr>
            <p:ph type="pic" sz="quarter" idx="51"/>
          </p:nvPr>
        </p:nvPicPr>
        <p:blipFill>
          <a:blip r:embed="rId2"/>
          <a:srcRect l="12807" r="12807"/>
          <a:stretch>
            <a:fillRect/>
          </a:stretch>
        </p:blipFill>
        <p:spPr>
          <a:xfrm>
            <a:off x="572331" y="981673"/>
            <a:ext cx="4416229" cy="4697767"/>
          </a:xfrm>
        </p:spPr>
      </p:pic>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6918201" y="274955"/>
            <a:ext cx="5151120"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6918201" y="1684143"/>
            <a:ext cx="4734560" cy="5320225"/>
          </a:xfrm>
        </p:spPr>
        <p:txBody>
          <a:bodyPr lIns="108000"/>
          <a:lstStyle/>
          <a:p>
            <a:pPr>
              <a:lnSpc>
                <a:spcPct val="150000"/>
              </a:lnSpc>
            </a:pPr>
            <a:r>
              <a:rPr lang="en-US" sz="1600" b="0" i="0" dirty="0">
                <a:solidFill>
                  <a:srgbClr val="374151"/>
                </a:solidFill>
                <a:effectLst/>
                <a:latin typeface="Söhne"/>
              </a:rPr>
              <a:t>The Attendance Management System using QR and Facial Recognition is a minor project designed to automate the process of recording attendance in educational institutions and workplaces. This system uses a combination of two technologies: QR code scanning and facial recognition. Students or employees scan their unique QR code using a mobile device, which then captures an image of their face using the camera. The facial recognition algorithm compares the image with the database and marks the attendance. </a:t>
            </a:r>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659710" y="1056641"/>
            <a:ext cx="4790610" cy="6858000"/>
          </a:xfrm>
        </p:spPr>
        <p:txBody>
          <a:bodyPr/>
          <a:lstStyle/>
          <a:p>
            <a:pPr>
              <a:lnSpc>
                <a:spcPct val="150000"/>
              </a:lnSpc>
            </a:pPr>
            <a:r>
              <a:rPr lang="en-US" dirty="0"/>
              <a:t>Aim</a:t>
            </a:r>
            <a:br>
              <a:rPr lang="en-US" dirty="0"/>
            </a:br>
            <a:r>
              <a:rPr lang="en-US" sz="1600" b="0" i="0" dirty="0">
                <a:solidFill>
                  <a:srgbClr val="374151"/>
                </a:solidFill>
                <a:effectLst/>
                <a:latin typeface="Söhne"/>
              </a:rPr>
              <a:t>This system eliminates the need for manual attendance taking, reduces errors and time, and improves overall accuracy. Additionally, the system provides real-time attendance data, generates reports, and simplifies the management of attendance records. The use of QR code scanning and facial recognition technology makes the attendance process more secure and efficient, while also ensuring the privacy of individual users. Overall, the aim of this project is to provide an effective and efficient solution for attendance management in various settings.</a:t>
            </a:r>
            <a:br>
              <a:rPr lang="en-US" sz="4400" dirty="0"/>
            </a:br>
            <a:br>
              <a:rPr lang="en-US" dirty="0"/>
            </a:br>
            <a:br>
              <a:rPr lang="en-US" dirty="0"/>
            </a:br>
            <a:endParaRPr lang="en-US" dirty="0"/>
          </a:p>
        </p:txBody>
      </p:sp>
      <p:pic>
        <p:nvPicPr>
          <p:cNvPr id="12" name="Picture placeholder 19" descr="Layout of website design sketches on white paper">
            <a:extLst>
              <a:ext uri="{FF2B5EF4-FFF2-40B4-BE49-F238E27FC236}">
                <a16:creationId xmlns:a16="http://schemas.microsoft.com/office/drawing/2014/main" id="{AD0FBA41-FB10-811B-DC67-215B29B33B86}"/>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t="7" b="7"/>
          <a:stretch/>
        </p:blipFill>
        <p:spPr>
          <a:xfrm>
            <a:off x="581025" y="555625"/>
            <a:ext cx="5046663" cy="5783263"/>
          </a:xfrm>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6D97EB6-CC26-E57D-46F0-EAE9D768F3EE}"/>
              </a:ext>
            </a:extLst>
          </p:cNvPr>
          <p:cNvPicPr>
            <a:picLocks noGrp="1" noChangeAspect="1"/>
          </p:cNvPicPr>
          <p:nvPr>
            <p:ph type="pic" sz="quarter" idx="48"/>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26013" t="-1230" r="26013" b="-1230"/>
          <a:stretch/>
        </p:blipFill>
        <p:spPr>
          <a:xfrm>
            <a:off x="7772564" y="779080"/>
            <a:ext cx="4041302" cy="4500000"/>
          </a:xfrm>
        </p:spPr>
      </p:pic>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84632" y="129219"/>
            <a:ext cx="9823998" cy="744542"/>
          </a:xfrm>
        </p:spPr>
        <p:txBody>
          <a:bodyPr/>
          <a:lstStyle/>
          <a:p>
            <a:r>
              <a:rPr lang="en-US" altLang="zh-CN" sz="4000" dirty="0"/>
              <a:t>Problem Domain</a:t>
            </a:r>
            <a:endParaRPr lang="en-US" sz="4000"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873761"/>
            <a:ext cx="6005293" cy="6593839"/>
          </a:xfrm>
        </p:spPr>
        <p:txBody>
          <a:bodyPr/>
          <a:lstStyle/>
          <a:p>
            <a:pPr>
              <a:lnSpc>
                <a:spcPct val="150000"/>
              </a:lnSpc>
            </a:pPr>
            <a:r>
              <a:rPr lang="en-US" sz="1600" b="0" i="0" dirty="0">
                <a:solidFill>
                  <a:srgbClr val="374151"/>
                </a:solidFill>
                <a:effectLst/>
                <a:latin typeface="Söhne"/>
              </a:rPr>
              <a:t>Some of the common problems that this system aims to address are:</a:t>
            </a:r>
            <a:br>
              <a:rPr lang="en-US" sz="1600" b="0" i="0" dirty="0">
                <a:solidFill>
                  <a:srgbClr val="374151"/>
                </a:solidFill>
                <a:effectLst/>
                <a:latin typeface="Söhne"/>
              </a:rPr>
            </a:br>
            <a:r>
              <a:rPr lang="en-US" sz="1600" b="1" i="0" dirty="0">
                <a:solidFill>
                  <a:srgbClr val="374151"/>
                </a:solidFill>
                <a:effectLst/>
                <a:latin typeface="Söhne"/>
              </a:rPr>
              <a:t>• Time-consuming process: </a:t>
            </a:r>
            <a:r>
              <a:rPr lang="en-US" sz="1600" b="0" i="0" dirty="0">
                <a:solidFill>
                  <a:srgbClr val="374151"/>
                </a:solidFill>
                <a:effectLst/>
                <a:latin typeface="Söhne"/>
              </a:rPr>
              <a:t>Manual attendance recording is a time-consuming process and requires a lot of effort, especially in larger institutions.</a:t>
            </a:r>
            <a:br>
              <a:rPr lang="en-US" sz="1600" b="0" i="0" dirty="0">
                <a:solidFill>
                  <a:srgbClr val="374151"/>
                </a:solidFill>
                <a:effectLst/>
                <a:latin typeface="Söhne"/>
              </a:rPr>
            </a:br>
            <a:r>
              <a:rPr lang="en-US" sz="1600" b="1" i="0" dirty="0">
                <a:solidFill>
                  <a:srgbClr val="374151"/>
                </a:solidFill>
                <a:effectLst/>
                <a:latin typeface="Söhne"/>
              </a:rPr>
              <a:t>• Inaccurate attendance records: </a:t>
            </a:r>
            <a:r>
              <a:rPr lang="en-US" sz="1600" b="0" i="0" dirty="0">
                <a:solidFill>
                  <a:srgbClr val="374151"/>
                </a:solidFill>
                <a:effectLst/>
                <a:latin typeface="Söhne"/>
              </a:rPr>
              <a:t>The manual attendance recording process is prone to errors, leading to inaccurate attendance records that can affect students' or employees' performance.</a:t>
            </a:r>
            <a:br>
              <a:rPr lang="en-US" sz="1600" b="0" i="0" dirty="0">
                <a:solidFill>
                  <a:srgbClr val="374151"/>
                </a:solidFill>
                <a:effectLst/>
                <a:latin typeface="Söhne"/>
              </a:rPr>
            </a:br>
            <a:r>
              <a:rPr lang="en-US" sz="1600" b="1" i="0" dirty="0">
                <a:solidFill>
                  <a:srgbClr val="374151"/>
                </a:solidFill>
                <a:effectLst/>
                <a:latin typeface="Söhne"/>
              </a:rPr>
              <a:t>• Security concerns: </a:t>
            </a:r>
            <a:r>
              <a:rPr lang="en-US" sz="1600" b="0" i="0" dirty="0">
                <a:solidFill>
                  <a:srgbClr val="374151"/>
                </a:solidFill>
                <a:effectLst/>
                <a:latin typeface="Söhne"/>
              </a:rPr>
              <a:t>Traditional attendance systems can be manipulated, and the possibility of proxy attendance or identity theft is high.</a:t>
            </a:r>
            <a:br>
              <a:rPr lang="en-US" sz="1600" b="0" i="0" dirty="0">
                <a:solidFill>
                  <a:srgbClr val="374151"/>
                </a:solidFill>
                <a:effectLst/>
                <a:latin typeface="Söhne"/>
              </a:rPr>
            </a:br>
            <a:r>
              <a:rPr lang="en-US" sz="1600" b="1" i="0" dirty="0">
                <a:solidFill>
                  <a:srgbClr val="374151"/>
                </a:solidFill>
                <a:effectLst/>
                <a:latin typeface="Söhne"/>
              </a:rPr>
              <a:t>• Manual record-keeping: </a:t>
            </a:r>
            <a:r>
              <a:rPr lang="en-US" sz="1600" b="0" i="0" dirty="0">
                <a:solidFill>
                  <a:srgbClr val="374151"/>
                </a:solidFill>
                <a:effectLst/>
                <a:latin typeface="Söhne"/>
              </a:rPr>
              <a:t>Manual attendance recording involves maintaining physical attendance registers, which can be misplaced or lost, making it difficult to manage and access the attendance records.</a:t>
            </a:r>
            <a:br>
              <a:rPr lang="en-US" sz="1600" b="0" i="0" dirty="0">
                <a:solidFill>
                  <a:srgbClr val="374151"/>
                </a:solidFill>
                <a:effectLst/>
                <a:latin typeface="Söhne"/>
              </a:rPr>
            </a:br>
            <a:r>
              <a:rPr lang="en-US" sz="1600" b="1" i="0" dirty="0">
                <a:solidFill>
                  <a:srgbClr val="374151"/>
                </a:solidFill>
                <a:effectLst/>
                <a:latin typeface="Söhne"/>
              </a:rPr>
              <a:t>• Delayed reporting: </a:t>
            </a:r>
            <a:r>
              <a:rPr lang="en-US" sz="1600" b="0" i="0" dirty="0">
                <a:solidFill>
                  <a:srgbClr val="374151"/>
                </a:solidFill>
                <a:effectLst/>
                <a:latin typeface="Söhne"/>
              </a:rPr>
              <a:t>Manual attendance recording can result in delayed reporting, making it challenging to identify and address attendance issues promptly.</a:t>
            </a:r>
            <a:endParaRPr lang="en-US" sz="1600" dirty="0"/>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71762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2521706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1FAB7-A1D8-BC85-8479-E1DBD76AB944}"/>
              </a:ext>
            </a:extLst>
          </p:cNvPr>
          <p:cNvSpPr>
            <a:spLocks noGrp="1"/>
          </p:cNvSpPr>
          <p:nvPr>
            <p:ph type="body" sz="quarter" idx="27"/>
          </p:nvPr>
        </p:nvSpPr>
        <p:spPr>
          <a:xfrm>
            <a:off x="4526497" y="342030"/>
            <a:ext cx="7392977" cy="420683"/>
          </a:xfrm>
        </p:spPr>
        <p:txBody>
          <a:bodyPr/>
          <a:lstStyle/>
          <a:p>
            <a:r>
              <a:rPr lang="en-US" dirty="0"/>
              <a:t>Hardware</a:t>
            </a:r>
          </a:p>
        </p:txBody>
      </p:sp>
      <p:sp>
        <p:nvSpPr>
          <p:cNvPr id="3" name="Text Placeholder 2">
            <a:extLst>
              <a:ext uri="{FF2B5EF4-FFF2-40B4-BE49-F238E27FC236}">
                <a16:creationId xmlns:a16="http://schemas.microsoft.com/office/drawing/2014/main" id="{82544A02-FDC7-586F-FF40-35FEBFC07092}"/>
              </a:ext>
            </a:extLst>
          </p:cNvPr>
          <p:cNvSpPr>
            <a:spLocks noGrp="1"/>
          </p:cNvSpPr>
          <p:nvPr>
            <p:ph type="body" sz="quarter" idx="28"/>
          </p:nvPr>
        </p:nvSpPr>
        <p:spPr>
          <a:xfrm>
            <a:off x="4526496" y="785863"/>
            <a:ext cx="7392977" cy="833067"/>
          </a:xfrm>
        </p:spPr>
        <p:txBody>
          <a:bodyPr/>
          <a:lstStyle/>
          <a:p>
            <a:r>
              <a:rPr lang="en-US" dirty="0"/>
              <a:t>This could include studying the physical devices used for capturing attendance data, such as biometric devices (e.g., fingerprint scanners, facial recognition camera, </a:t>
            </a:r>
            <a:r>
              <a:rPr lang="en-US" dirty="0" err="1"/>
              <a:t>Qr</a:t>
            </a:r>
            <a:r>
              <a:rPr lang="en-US" dirty="0"/>
              <a:t> scanners.)</a:t>
            </a:r>
          </a:p>
        </p:txBody>
      </p:sp>
      <p:sp>
        <p:nvSpPr>
          <p:cNvPr id="4" name="Text Placeholder 3">
            <a:extLst>
              <a:ext uri="{FF2B5EF4-FFF2-40B4-BE49-F238E27FC236}">
                <a16:creationId xmlns:a16="http://schemas.microsoft.com/office/drawing/2014/main" id="{D06AC862-D216-7DFD-C2D0-BF6DF0DFB1D5}"/>
              </a:ext>
            </a:extLst>
          </p:cNvPr>
          <p:cNvSpPr>
            <a:spLocks noGrp="1"/>
          </p:cNvSpPr>
          <p:nvPr>
            <p:ph type="body" sz="quarter" idx="29"/>
          </p:nvPr>
        </p:nvSpPr>
        <p:spPr>
          <a:xfrm>
            <a:off x="4496836" y="1358626"/>
            <a:ext cx="7392977" cy="420683"/>
          </a:xfrm>
        </p:spPr>
        <p:txBody>
          <a:bodyPr/>
          <a:lstStyle/>
          <a:p>
            <a:r>
              <a:rPr lang="en-US" dirty="0"/>
              <a:t>Infrastructure</a:t>
            </a:r>
          </a:p>
        </p:txBody>
      </p:sp>
      <p:sp>
        <p:nvSpPr>
          <p:cNvPr id="5" name="Text Placeholder 4">
            <a:extLst>
              <a:ext uri="{FF2B5EF4-FFF2-40B4-BE49-F238E27FC236}">
                <a16:creationId xmlns:a16="http://schemas.microsoft.com/office/drawing/2014/main" id="{C2D2219A-B89F-BC1A-0B01-58945B9C5873}"/>
              </a:ext>
            </a:extLst>
          </p:cNvPr>
          <p:cNvSpPr>
            <a:spLocks noGrp="1"/>
          </p:cNvSpPr>
          <p:nvPr>
            <p:ph type="body" sz="quarter" idx="31"/>
          </p:nvPr>
        </p:nvSpPr>
        <p:spPr>
          <a:xfrm>
            <a:off x="4496836" y="2377518"/>
            <a:ext cx="7392977" cy="421399"/>
          </a:xfrm>
        </p:spPr>
        <p:txBody>
          <a:bodyPr/>
          <a:lstStyle/>
          <a:p>
            <a:r>
              <a:rPr lang="en-US" dirty="0"/>
              <a:t>Physical processes</a:t>
            </a:r>
          </a:p>
        </p:txBody>
      </p:sp>
      <p:sp>
        <p:nvSpPr>
          <p:cNvPr id="6" name="Text Placeholder 5">
            <a:extLst>
              <a:ext uri="{FF2B5EF4-FFF2-40B4-BE49-F238E27FC236}">
                <a16:creationId xmlns:a16="http://schemas.microsoft.com/office/drawing/2014/main" id="{F8AD4A35-F8AD-D11D-82B2-BF3E5960D373}"/>
              </a:ext>
            </a:extLst>
          </p:cNvPr>
          <p:cNvSpPr>
            <a:spLocks noGrp="1"/>
          </p:cNvSpPr>
          <p:nvPr>
            <p:ph type="body" sz="quarter" idx="34"/>
          </p:nvPr>
        </p:nvSpPr>
        <p:spPr>
          <a:xfrm>
            <a:off x="4496833" y="1788198"/>
            <a:ext cx="7392977" cy="578984"/>
          </a:xfrm>
        </p:spPr>
        <p:txBody>
          <a:bodyPr/>
          <a:lstStyle/>
          <a:p>
            <a:r>
              <a:rPr lang="en-US" dirty="0"/>
              <a:t>This could involve studying the physical infrastructure needed to support attendance management systems, such as cabling, network connections, servers, and storage devices</a:t>
            </a:r>
          </a:p>
        </p:txBody>
      </p:sp>
      <p:sp>
        <p:nvSpPr>
          <p:cNvPr id="7" name="Text Placeholder 6">
            <a:extLst>
              <a:ext uri="{FF2B5EF4-FFF2-40B4-BE49-F238E27FC236}">
                <a16:creationId xmlns:a16="http://schemas.microsoft.com/office/drawing/2014/main" id="{21AE4FF0-9381-A729-C2C5-2C5437C6D59C}"/>
              </a:ext>
            </a:extLst>
          </p:cNvPr>
          <p:cNvSpPr>
            <a:spLocks noGrp="1"/>
          </p:cNvSpPr>
          <p:nvPr>
            <p:ph type="body" sz="quarter" idx="35"/>
          </p:nvPr>
        </p:nvSpPr>
        <p:spPr>
          <a:xfrm>
            <a:off x="4496832" y="2732042"/>
            <a:ext cx="7392977" cy="601221"/>
          </a:xfrm>
        </p:spPr>
        <p:txBody>
          <a:bodyPr/>
          <a:lstStyle/>
          <a:p>
            <a:r>
              <a:rPr lang="en-US" dirty="0"/>
              <a:t>This could include studying the physical processes involved in managing attendance, such as data capture, data processing, and data storage. </a:t>
            </a:r>
          </a:p>
        </p:txBody>
      </p:sp>
      <p:sp>
        <p:nvSpPr>
          <p:cNvPr id="8" name="Title 7">
            <a:extLst>
              <a:ext uri="{FF2B5EF4-FFF2-40B4-BE49-F238E27FC236}">
                <a16:creationId xmlns:a16="http://schemas.microsoft.com/office/drawing/2014/main" id="{75618A87-4236-03A0-C3C4-36A03E731575}"/>
              </a:ext>
            </a:extLst>
          </p:cNvPr>
          <p:cNvSpPr>
            <a:spLocks noGrp="1"/>
          </p:cNvSpPr>
          <p:nvPr>
            <p:ph type="title"/>
          </p:nvPr>
        </p:nvSpPr>
        <p:spPr/>
        <p:txBody>
          <a:bodyPr/>
          <a:lstStyle/>
          <a:p>
            <a:r>
              <a:rPr lang="en-US" dirty="0"/>
              <a:t>Physical study</a:t>
            </a:r>
          </a:p>
        </p:txBody>
      </p:sp>
      <p:sp>
        <p:nvSpPr>
          <p:cNvPr id="12" name="Slide Number Placeholder 11">
            <a:extLst>
              <a:ext uri="{FF2B5EF4-FFF2-40B4-BE49-F238E27FC236}">
                <a16:creationId xmlns:a16="http://schemas.microsoft.com/office/drawing/2014/main" id="{AE934075-2FDB-BF74-3691-928FDF75C74E}"/>
              </a:ext>
            </a:extLst>
          </p:cNvPr>
          <p:cNvSpPr>
            <a:spLocks noGrp="1"/>
          </p:cNvSpPr>
          <p:nvPr>
            <p:ph type="sldNum" sz="quarter" idx="40"/>
          </p:nvPr>
        </p:nvSpPr>
        <p:spPr/>
        <p:txBody>
          <a:bodyPr/>
          <a:lstStyle/>
          <a:p>
            <a:fld id="{47FEACEE-25B4-4A2D-B147-27296E36371D}" type="slidenum">
              <a:rPr lang="en-US" altLang="zh-CN" smtClean="0"/>
              <a:pPr/>
              <a:t>6</a:t>
            </a:fld>
            <a:endParaRPr lang="en-US" altLang="zh-CN" dirty="0"/>
          </a:p>
        </p:txBody>
      </p:sp>
      <p:sp>
        <p:nvSpPr>
          <p:cNvPr id="14" name="Text Placeholder 4">
            <a:extLst>
              <a:ext uri="{FF2B5EF4-FFF2-40B4-BE49-F238E27FC236}">
                <a16:creationId xmlns:a16="http://schemas.microsoft.com/office/drawing/2014/main" id="{08D87FB5-020A-5241-1865-661A6463FD20}"/>
              </a:ext>
            </a:extLst>
          </p:cNvPr>
          <p:cNvSpPr txBox="1">
            <a:spLocks/>
          </p:cNvSpPr>
          <p:nvPr/>
        </p:nvSpPr>
        <p:spPr>
          <a:xfrm>
            <a:off x="4496836" y="3312230"/>
            <a:ext cx="7392977" cy="421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Integration with existing systems</a:t>
            </a:r>
          </a:p>
        </p:txBody>
      </p:sp>
      <p:sp>
        <p:nvSpPr>
          <p:cNvPr id="15" name="Text Placeholder 6">
            <a:extLst>
              <a:ext uri="{FF2B5EF4-FFF2-40B4-BE49-F238E27FC236}">
                <a16:creationId xmlns:a16="http://schemas.microsoft.com/office/drawing/2014/main" id="{0325E6A0-8CAC-1DA5-F227-51CD32B300C1}"/>
              </a:ext>
            </a:extLst>
          </p:cNvPr>
          <p:cNvSpPr txBox="1">
            <a:spLocks/>
          </p:cNvSpPr>
          <p:nvPr/>
        </p:nvSpPr>
        <p:spPr>
          <a:xfrm>
            <a:off x="4526496" y="3700601"/>
            <a:ext cx="7665504" cy="6012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could involve studying how attendance management systems integrate with existing physical systems or processes, such as payroll systems, access control systems, or human resources management systems.</a:t>
            </a:r>
          </a:p>
        </p:txBody>
      </p:sp>
      <p:sp>
        <p:nvSpPr>
          <p:cNvPr id="16" name="Text Placeholder 4">
            <a:extLst>
              <a:ext uri="{FF2B5EF4-FFF2-40B4-BE49-F238E27FC236}">
                <a16:creationId xmlns:a16="http://schemas.microsoft.com/office/drawing/2014/main" id="{A293930A-EDD0-47F1-79B8-22BF6671C04A}"/>
              </a:ext>
            </a:extLst>
          </p:cNvPr>
          <p:cNvSpPr txBox="1">
            <a:spLocks/>
          </p:cNvSpPr>
          <p:nvPr/>
        </p:nvSpPr>
        <p:spPr>
          <a:xfrm>
            <a:off x="4496835" y="4295798"/>
            <a:ext cx="7392977" cy="421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User experience</a:t>
            </a:r>
          </a:p>
        </p:txBody>
      </p:sp>
      <p:sp>
        <p:nvSpPr>
          <p:cNvPr id="17" name="Text Placeholder 6">
            <a:extLst>
              <a:ext uri="{FF2B5EF4-FFF2-40B4-BE49-F238E27FC236}">
                <a16:creationId xmlns:a16="http://schemas.microsoft.com/office/drawing/2014/main" id="{B732FEA5-A2CD-2BA7-0F5E-B9F0A18575A1}"/>
              </a:ext>
            </a:extLst>
          </p:cNvPr>
          <p:cNvSpPr txBox="1">
            <a:spLocks/>
          </p:cNvSpPr>
          <p:nvPr/>
        </p:nvSpPr>
        <p:spPr>
          <a:xfrm>
            <a:off x="4526495" y="4678145"/>
            <a:ext cx="7489797" cy="6012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his could involve studying the physical aspects of how users interact with attendance management systems, such as the physical layout and design of user interfaces, the ease of use of physical devices, and the overall user satisfaction</a:t>
            </a:r>
          </a:p>
        </p:txBody>
      </p:sp>
      <p:sp>
        <p:nvSpPr>
          <p:cNvPr id="18" name="Text Placeholder 4">
            <a:extLst>
              <a:ext uri="{FF2B5EF4-FFF2-40B4-BE49-F238E27FC236}">
                <a16:creationId xmlns:a16="http://schemas.microsoft.com/office/drawing/2014/main" id="{88C663FF-3B04-415C-A03C-52A4AE680DC7}"/>
              </a:ext>
            </a:extLst>
          </p:cNvPr>
          <p:cNvSpPr txBox="1">
            <a:spLocks/>
          </p:cNvSpPr>
          <p:nvPr/>
        </p:nvSpPr>
        <p:spPr>
          <a:xfrm>
            <a:off x="4496834" y="5310843"/>
            <a:ext cx="7392977" cy="421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Cost and maintenance:</a:t>
            </a:r>
          </a:p>
        </p:txBody>
      </p:sp>
      <p:sp>
        <p:nvSpPr>
          <p:cNvPr id="19" name="Text Placeholder 6">
            <a:extLst>
              <a:ext uri="{FF2B5EF4-FFF2-40B4-BE49-F238E27FC236}">
                <a16:creationId xmlns:a16="http://schemas.microsoft.com/office/drawing/2014/main" id="{3FD852AF-0750-B0CA-F4D7-F94BF6CDD593}"/>
              </a:ext>
            </a:extLst>
          </p:cNvPr>
          <p:cNvSpPr txBox="1">
            <a:spLocks/>
          </p:cNvSpPr>
          <p:nvPr/>
        </p:nvSpPr>
        <p:spPr>
          <a:xfrm>
            <a:off x="4496833" y="5759176"/>
            <a:ext cx="7392977" cy="6012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could involve studying the physical costs associated with implementing and maintaining attendance management systems, including the costs of hardware, infrastructure, and ongoing maintenance. </a:t>
            </a:r>
          </a:p>
        </p:txBody>
      </p:sp>
    </p:spTree>
    <p:extLst>
      <p:ext uri="{BB962C8B-B14F-4D97-AF65-F5344CB8AC3E}">
        <p14:creationId xmlns:p14="http://schemas.microsoft.com/office/powerpoint/2010/main" val="224964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FED43-84A4-C2EE-BB7A-DFBA35C7992C}"/>
              </a:ext>
            </a:extLst>
          </p:cNvPr>
          <p:cNvPicPr>
            <a:picLocks noChangeAspect="1"/>
          </p:cNvPicPr>
          <p:nvPr/>
        </p:nvPicPr>
        <p:blipFill>
          <a:blip r:embed="rId2"/>
          <a:stretch>
            <a:fillRect/>
          </a:stretch>
        </p:blipFill>
        <p:spPr>
          <a:xfrm>
            <a:off x="658009" y="749466"/>
            <a:ext cx="10875981" cy="6108534"/>
          </a:xfrm>
          <a:prstGeom prst="rect">
            <a:avLst/>
          </a:prstGeom>
        </p:spPr>
      </p:pic>
      <p:sp>
        <p:nvSpPr>
          <p:cNvPr id="8" name="Title 7">
            <a:extLst>
              <a:ext uri="{FF2B5EF4-FFF2-40B4-BE49-F238E27FC236}">
                <a16:creationId xmlns:a16="http://schemas.microsoft.com/office/drawing/2014/main" id="{E5E1E7D4-F34D-3E94-D86C-CD740B755C2A}"/>
              </a:ext>
            </a:extLst>
          </p:cNvPr>
          <p:cNvSpPr>
            <a:spLocks noGrp="1"/>
          </p:cNvSpPr>
          <p:nvPr>
            <p:ph type="title"/>
          </p:nvPr>
        </p:nvSpPr>
        <p:spPr>
          <a:xfrm>
            <a:off x="2191615" y="60977"/>
            <a:ext cx="8942549" cy="788208"/>
          </a:xfrm>
        </p:spPr>
        <p:txBody>
          <a:bodyPr/>
          <a:lstStyle/>
          <a:p>
            <a:r>
              <a:rPr lang="en-US" dirty="0"/>
              <a:t>ER Diagram For QR Attendance</a:t>
            </a:r>
          </a:p>
        </p:txBody>
      </p:sp>
    </p:spTree>
    <p:extLst>
      <p:ext uri="{BB962C8B-B14F-4D97-AF65-F5344CB8AC3E}">
        <p14:creationId xmlns:p14="http://schemas.microsoft.com/office/powerpoint/2010/main" val="247024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FCE80B-0D96-C1BC-058D-85647EE66070}"/>
              </a:ext>
            </a:extLst>
          </p:cNvPr>
          <p:cNvPicPr>
            <a:picLocks noChangeAspect="1"/>
          </p:cNvPicPr>
          <p:nvPr/>
        </p:nvPicPr>
        <p:blipFill>
          <a:blip r:embed="rId2"/>
          <a:stretch>
            <a:fillRect/>
          </a:stretch>
        </p:blipFill>
        <p:spPr>
          <a:xfrm>
            <a:off x="1724772" y="1086242"/>
            <a:ext cx="8505749" cy="5771758"/>
          </a:xfrm>
          <a:prstGeom prst="rect">
            <a:avLst/>
          </a:prstGeom>
        </p:spPr>
      </p:pic>
      <p:sp>
        <p:nvSpPr>
          <p:cNvPr id="10" name="Oval 9">
            <a:extLst>
              <a:ext uri="{FF2B5EF4-FFF2-40B4-BE49-F238E27FC236}">
                <a16:creationId xmlns:a16="http://schemas.microsoft.com/office/drawing/2014/main" id="{102B2AA6-88A2-7590-D2E4-1150B718E972}"/>
              </a:ext>
            </a:extLst>
          </p:cNvPr>
          <p:cNvSpPr/>
          <p:nvPr/>
        </p:nvSpPr>
        <p:spPr>
          <a:xfrm>
            <a:off x="3410174" y="3001384"/>
            <a:ext cx="2151530" cy="1990164"/>
          </a:xfrm>
          <a:prstGeom prst="ellipse">
            <a:avLst/>
          </a:prstGeom>
          <a:solidFill>
            <a:srgbClr val="CCCCCC"/>
          </a:solidFill>
          <a:ln>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7">
            <a:extLst>
              <a:ext uri="{FF2B5EF4-FFF2-40B4-BE49-F238E27FC236}">
                <a16:creationId xmlns:a16="http://schemas.microsoft.com/office/drawing/2014/main" id="{EE2BD83E-39DE-C54A-FD69-3EA41FCB9F2B}"/>
              </a:ext>
            </a:extLst>
          </p:cNvPr>
          <p:cNvSpPr>
            <a:spLocks noGrp="1"/>
          </p:cNvSpPr>
          <p:nvPr>
            <p:ph type="title"/>
          </p:nvPr>
        </p:nvSpPr>
        <p:spPr>
          <a:xfrm>
            <a:off x="889940" y="125523"/>
            <a:ext cx="11158625" cy="788208"/>
          </a:xfrm>
        </p:spPr>
        <p:txBody>
          <a:bodyPr/>
          <a:lstStyle/>
          <a:p>
            <a:r>
              <a:rPr lang="en-US" dirty="0"/>
              <a:t>ER Diagram For Face Recognition Attendance</a:t>
            </a:r>
          </a:p>
        </p:txBody>
      </p:sp>
    </p:spTree>
    <p:extLst>
      <p:ext uri="{BB962C8B-B14F-4D97-AF65-F5344CB8AC3E}">
        <p14:creationId xmlns:p14="http://schemas.microsoft.com/office/powerpoint/2010/main" val="309529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Flow Chart</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1026" name="Picture 2" descr="Flowchart of the application system ">
            <a:extLst>
              <a:ext uri="{FF2B5EF4-FFF2-40B4-BE49-F238E27FC236}">
                <a16:creationId xmlns:a16="http://schemas.microsoft.com/office/drawing/2014/main" id="{57D94AF5-B1DF-EFCF-21A2-AADDA2675189}"/>
              </a:ext>
            </a:extLst>
          </p:cNvPr>
          <p:cNvPicPr>
            <a:picLocks noGrp="1" noChangeAspect="1" noChangeArrowheads="1"/>
          </p:cNvPicPr>
          <p:nvPr>
            <p:ph type="chart" sz="quarter" idx="27"/>
          </p:nvPr>
        </p:nvPicPr>
        <p:blipFill>
          <a:blip r:embed="rId2">
            <a:extLst>
              <a:ext uri="{28A0092B-C50C-407E-A947-70E740481C1C}">
                <a14:useLocalDpi xmlns:a14="http://schemas.microsoft.com/office/drawing/2010/main" val="0"/>
              </a:ext>
            </a:extLst>
          </a:blip>
          <a:srcRect/>
          <a:stretch>
            <a:fillRect/>
          </a:stretch>
        </p:blipFill>
        <p:spPr bwMode="auto">
          <a:xfrm>
            <a:off x="587829" y="1622510"/>
            <a:ext cx="5887772" cy="41560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1FE3707-A879-FE28-A050-D67B97302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015" y="0"/>
            <a:ext cx="4362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8E45F2-1B5B-3D0A-C2F5-FA93FB6F8228}"/>
              </a:ext>
            </a:extLst>
          </p:cNvPr>
          <p:cNvSpPr txBox="1"/>
          <p:nvPr/>
        </p:nvSpPr>
        <p:spPr>
          <a:xfrm>
            <a:off x="2442860" y="6099586"/>
            <a:ext cx="1364476" cy="369332"/>
          </a:xfrm>
          <a:prstGeom prst="rect">
            <a:avLst/>
          </a:prstGeom>
        </p:spPr>
        <p:txBody>
          <a:bodyPr wrap="none" rtlCol="0">
            <a:spAutoFit/>
          </a:bodyPr>
          <a:lstStyle/>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QR System</a:t>
            </a:r>
            <a:endParaRPr lang="en-US" sz="1800" dirty="0">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668CD60A-5BF7-656A-CBD5-206BD3940199}"/>
              </a:ext>
            </a:extLst>
          </p:cNvPr>
          <p:cNvSpPr txBox="1"/>
          <p:nvPr/>
        </p:nvSpPr>
        <p:spPr>
          <a:xfrm>
            <a:off x="7290041" y="5778585"/>
            <a:ext cx="2650084" cy="369332"/>
          </a:xfrm>
          <a:prstGeom prst="rect">
            <a:avLst/>
          </a:prstGeom>
        </p:spPr>
        <p:txBody>
          <a:bodyPr wrap="none" rtlCol="0">
            <a:spAutoFit/>
          </a:bodyPr>
          <a:lstStyle/>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Face Detection System</a:t>
            </a: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40288181"/>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infopath/2007/PartnerControls"/>
    <ds:schemaRef ds:uri="http://www.w3.org/XML/1998/namespace"/>
    <ds:schemaRef ds:uri="http://schemas.microsoft.com/office/2006/documentManagement/types"/>
    <ds:schemaRef ds:uri="230e9df3-be65-4c73-a93b-d1236ebd677e"/>
    <ds:schemaRef ds:uri="http://purl.org/dc/elements/1.1/"/>
    <ds:schemaRef ds:uri="http://purl.org/dc/terms/"/>
    <ds:schemaRef ds:uri="http://schemas.openxmlformats.org/package/2006/metadata/core-properties"/>
    <ds:schemaRef ds:uri="71af3243-3dd4-4a8d-8c0d-dd76da1f02a5"/>
    <ds:schemaRef ds:uri="16c05727-aa75-4e4a-9b5f-8a80a1165891"/>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268</TotalTime>
  <Words>1076</Words>
  <Application>Microsoft Office PowerPoint</Application>
  <PresentationFormat>Widescreen</PresentationFormat>
  <Paragraphs>99</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等线</vt:lpstr>
      <vt:lpstr>Abadi</vt:lpstr>
      <vt:lpstr>Arial</vt:lpstr>
      <vt:lpstr>Calibri</vt:lpstr>
      <vt:lpstr>Posterama</vt:lpstr>
      <vt:lpstr>Posterama Text Black</vt:lpstr>
      <vt:lpstr>Posterama Text SemiBold</vt:lpstr>
      <vt:lpstr>Söhne</vt:lpstr>
      <vt:lpstr>Office 主题​​</vt:lpstr>
      <vt:lpstr>Attendance Management  System</vt:lpstr>
      <vt:lpstr>Contents</vt:lpstr>
      <vt:lpstr>Introduction</vt:lpstr>
      <vt:lpstr>Aim This system eliminates the need for manual attendance taking, reduces errors and time, and improves overall accuracy. Additionally, the system provides real-time attendance data, generates reports, and simplifies the management of attendance records. The use of QR code scanning and facial recognition technology makes the attendance process more secure and efficient, while also ensuring the privacy of individual users. Overall, the aim of this project is to provide an effective and efficient solution for attendance management in various settings.   </vt:lpstr>
      <vt:lpstr>Problem Domain</vt:lpstr>
      <vt:lpstr>Physical study</vt:lpstr>
      <vt:lpstr>ER Diagram For QR Attendance</vt:lpstr>
      <vt:lpstr>ER Diagram For Face Recognition Attendance</vt:lpstr>
      <vt:lpstr>Flow Chart</vt:lpstr>
      <vt:lpstr>IMPLEMENTATION &amp;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Applications</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Management  System</dc:title>
  <dc:creator>Rini Sachan</dc:creator>
  <cp:lastModifiedBy>Sanskar Malviya</cp:lastModifiedBy>
  <cp:revision>9</cp:revision>
  <dcterms:created xsi:type="dcterms:W3CDTF">2023-04-22T15:14:45Z</dcterms:created>
  <dcterms:modified xsi:type="dcterms:W3CDTF">2023-05-05T10:44:07Z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